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3"/>
  </p:handoutMasterIdLst>
  <p:sldIdLst>
    <p:sldId id="256" r:id="rId2"/>
  </p:sldIdLst>
  <p:sldSz cx="21602700" cy="32404050"/>
  <p:notesSz cx="6858000" cy="9737725"/>
  <p:defaultTextStyle>
    <a:defPPr>
      <a:defRPr lang="en-US"/>
    </a:defPPr>
    <a:lvl1pPr algn="ctr" rtl="0" fontAlgn="base" latinLnBrk="1">
      <a:spcBef>
        <a:spcPct val="0"/>
      </a:spcBef>
      <a:spcAft>
        <a:spcPct val="0"/>
      </a:spcAft>
      <a:defRPr kumimoji="1" sz="2300" kern="1200">
        <a:solidFill>
          <a:schemeClr val="tx1"/>
        </a:solidFill>
        <a:latin typeface="Times New Roman" pitchFamily="18" charset="0"/>
        <a:ea typeface="굴림" charset="-127"/>
        <a:cs typeface="+mn-cs"/>
      </a:defRPr>
    </a:lvl1pPr>
    <a:lvl2pPr marL="342900" algn="ctr" rtl="0" fontAlgn="base" latinLnBrk="1">
      <a:spcBef>
        <a:spcPct val="0"/>
      </a:spcBef>
      <a:spcAft>
        <a:spcPct val="0"/>
      </a:spcAft>
      <a:defRPr kumimoji="1" sz="2300" kern="1200">
        <a:solidFill>
          <a:schemeClr val="tx1"/>
        </a:solidFill>
        <a:latin typeface="Times New Roman" pitchFamily="18" charset="0"/>
        <a:ea typeface="굴림" charset="-127"/>
        <a:cs typeface="+mn-cs"/>
      </a:defRPr>
    </a:lvl2pPr>
    <a:lvl3pPr marL="685800" algn="ctr" rtl="0" fontAlgn="base" latinLnBrk="1">
      <a:spcBef>
        <a:spcPct val="0"/>
      </a:spcBef>
      <a:spcAft>
        <a:spcPct val="0"/>
      </a:spcAft>
      <a:defRPr kumimoji="1" sz="2300" kern="1200">
        <a:solidFill>
          <a:schemeClr val="tx1"/>
        </a:solidFill>
        <a:latin typeface="Times New Roman" pitchFamily="18" charset="0"/>
        <a:ea typeface="굴림" charset="-127"/>
        <a:cs typeface="+mn-cs"/>
      </a:defRPr>
    </a:lvl3pPr>
    <a:lvl4pPr marL="1028700" algn="ctr" rtl="0" fontAlgn="base" latinLnBrk="1">
      <a:spcBef>
        <a:spcPct val="0"/>
      </a:spcBef>
      <a:spcAft>
        <a:spcPct val="0"/>
      </a:spcAft>
      <a:defRPr kumimoji="1" sz="2300" kern="1200">
        <a:solidFill>
          <a:schemeClr val="tx1"/>
        </a:solidFill>
        <a:latin typeface="Times New Roman" pitchFamily="18" charset="0"/>
        <a:ea typeface="굴림" charset="-127"/>
        <a:cs typeface="+mn-cs"/>
      </a:defRPr>
    </a:lvl4pPr>
    <a:lvl5pPr marL="1371600" algn="ctr" rtl="0" fontAlgn="base" latinLnBrk="1">
      <a:spcBef>
        <a:spcPct val="0"/>
      </a:spcBef>
      <a:spcAft>
        <a:spcPct val="0"/>
      </a:spcAft>
      <a:defRPr kumimoji="1" sz="2300" kern="1200">
        <a:solidFill>
          <a:schemeClr val="tx1"/>
        </a:solidFill>
        <a:latin typeface="Times New Roman" pitchFamily="18" charset="0"/>
        <a:ea typeface="굴림" charset="-127"/>
        <a:cs typeface="+mn-cs"/>
      </a:defRPr>
    </a:lvl5pPr>
    <a:lvl6pPr marL="1714500" algn="l" defTabSz="685800" rtl="0" eaLnBrk="1" latinLnBrk="1" hangingPunct="1">
      <a:defRPr kumimoji="1" sz="2300" kern="1200">
        <a:solidFill>
          <a:schemeClr val="tx1"/>
        </a:solidFill>
        <a:latin typeface="Times New Roman" pitchFamily="18" charset="0"/>
        <a:ea typeface="굴림" charset="-127"/>
        <a:cs typeface="+mn-cs"/>
      </a:defRPr>
    </a:lvl6pPr>
    <a:lvl7pPr marL="2057400" algn="l" defTabSz="685800" rtl="0" eaLnBrk="1" latinLnBrk="1" hangingPunct="1">
      <a:defRPr kumimoji="1" sz="2300" kern="1200">
        <a:solidFill>
          <a:schemeClr val="tx1"/>
        </a:solidFill>
        <a:latin typeface="Times New Roman" pitchFamily="18" charset="0"/>
        <a:ea typeface="굴림" charset="-127"/>
        <a:cs typeface="+mn-cs"/>
      </a:defRPr>
    </a:lvl7pPr>
    <a:lvl8pPr marL="2400300" algn="l" defTabSz="685800" rtl="0" eaLnBrk="1" latinLnBrk="1" hangingPunct="1">
      <a:defRPr kumimoji="1" sz="2300" kern="1200">
        <a:solidFill>
          <a:schemeClr val="tx1"/>
        </a:solidFill>
        <a:latin typeface="Times New Roman" pitchFamily="18" charset="0"/>
        <a:ea typeface="굴림" charset="-127"/>
        <a:cs typeface="+mn-cs"/>
      </a:defRPr>
    </a:lvl8pPr>
    <a:lvl9pPr marL="2743200" algn="l" defTabSz="685800" rtl="0" eaLnBrk="1" latinLnBrk="1" hangingPunct="1">
      <a:defRPr kumimoji="1" sz="2300" kern="1200">
        <a:solidFill>
          <a:schemeClr val="tx1"/>
        </a:solidFill>
        <a:latin typeface="Times New Roman" pitchFamily="18" charset="0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06">
          <p15:clr>
            <a:srgbClr val="A4A3A4"/>
          </p15:clr>
        </p15:guide>
        <p15:guide id="2" pos="68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B95957"/>
    <a:srgbClr val="9933FF"/>
    <a:srgbClr val="FF9933"/>
    <a:srgbClr val="008000"/>
    <a:srgbClr val="9966FF"/>
    <a:srgbClr val="FF0066"/>
    <a:srgbClr val="FF66CC"/>
    <a:srgbClr val="6699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9311" autoAdjust="0"/>
  </p:normalViewPr>
  <p:slideViewPr>
    <p:cSldViewPr>
      <p:cViewPr>
        <p:scale>
          <a:sx n="50" d="100"/>
          <a:sy n="50" d="100"/>
        </p:scale>
        <p:origin x="1428" y="312"/>
      </p:cViewPr>
      <p:guideLst>
        <p:guide orient="horz" pos="10206"/>
        <p:guide pos="68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27" tIns="47413" rIns="94827" bIns="47413" numCol="1" anchor="t" anchorCtr="0" compatLnSpc="1">
            <a:prstTxWarp prst="textNoShape">
              <a:avLst/>
            </a:prstTxWarp>
          </a:bodyPr>
          <a:lstStyle>
            <a:lvl1pPr algn="l" defTabSz="947738">
              <a:defRPr sz="1300"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7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27" tIns="47413" rIns="94827" bIns="47413" numCol="1" anchor="t" anchorCtr="0" compatLnSpc="1">
            <a:prstTxWarp prst="textNoShape">
              <a:avLst/>
            </a:prstTxWarp>
          </a:bodyPr>
          <a:lstStyle>
            <a:lvl1pPr algn="r" defTabSz="947738">
              <a:defRPr sz="1300"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8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251950"/>
            <a:ext cx="2971800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27" tIns="47413" rIns="94827" bIns="47413" numCol="1" anchor="b" anchorCtr="0" compatLnSpc="1">
            <a:prstTxWarp prst="textNoShape">
              <a:avLst/>
            </a:prstTxWarp>
          </a:bodyPr>
          <a:lstStyle>
            <a:lvl1pPr algn="l" defTabSz="947738">
              <a:defRPr sz="1300"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9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9251950"/>
            <a:ext cx="2971800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827" tIns="47413" rIns="94827" bIns="47413" numCol="1" anchor="b" anchorCtr="0" compatLnSpc="1">
            <a:prstTxWarp prst="textNoShape">
              <a:avLst/>
            </a:prstTxWarp>
          </a:bodyPr>
          <a:lstStyle>
            <a:lvl1pPr algn="r" defTabSz="947738">
              <a:defRPr sz="1300">
                <a:ea typeface="굴림" pitchFamily="50" charset="-127"/>
              </a:defRPr>
            </a:lvl1pPr>
          </a:lstStyle>
          <a:p>
            <a:pPr>
              <a:defRPr/>
            </a:pPr>
            <a:fld id="{6060A89C-CEA8-4E2D-874F-5ACB762E0C1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08521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20441" y="10066735"/>
            <a:ext cx="18361819" cy="69449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240881" y="18361819"/>
            <a:ext cx="15120938" cy="8281988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1CD441-688A-4537-8A3C-46153A7524F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36614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9DD0B5-2728-409D-A61A-9E76ABB943A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79669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5392400" y="2876550"/>
            <a:ext cx="4589860" cy="2592824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620441" y="2876550"/>
            <a:ext cx="13657659" cy="2592824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3FC784-F8EF-4565-85E3-1EFE235810B9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61039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A5BA62-A8D6-4582-AA94-9D505ED1102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12755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06166" y="20822841"/>
            <a:ext cx="18363009" cy="6435328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706166" y="13733860"/>
            <a:ext cx="18363009" cy="7088981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  <a:lvl6pPr marL="1714500" indent="0">
              <a:buNone/>
              <a:defRPr sz="1100"/>
            </a:lvl6pPr>
            <a:lvl7pPr marL="2057400" indent="0">
              <a:buNone/>
              <a:defRPr sz="1100"/>
            </a:lvl7pPr>
            <a:lvl8pPr marL="2400300" indent="0">
              <a:buNone/>
              <a:defRPr sz="1100"/>
            </a:lvl8pPr>
            <a:lvl9pPr marL="2743200" indent="0">
              <a:buNone/>
              <a:defRPr sz="1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8D5304-1731-4891-8C6A-BA1C7840078B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90825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620441" y="9363075"/>
            <a:ext cx="9123759" cy="1944171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858500" y="9363075"/>
            <a:ext cx="9123760" cy="1944171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E5E6CB-C6F6-4D7F-83E2-E4A61C15EF4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13588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9898" y="1297781"/>
            <a:ext cx="19442906" cy="5400675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79898" y="7253288"/>
            <a:ext cx="9545240" cy="302299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79898" y="10276285"/>
            <a:ext cx="9545240" cy="18670190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10973991" y="7253288"/>
            <a:ext cx="9548813" cy="302299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10973991" y="10276285"/>
            <a:ext cx="9548813" cy="18670190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12F4FA-ECA6-4219-82F2-FF967E4B35DC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1518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7EB774-E1E0-4EDE-BF77-704C4D2D98C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14792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B85EDF-C28F-4D83-9E1E-A32B357C3D4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1894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9898" y="1290638"/>
            <a:ext cx="7106840" cy="5489972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46294" y="1290637"/>
            <a:ext cx="12076510" cy="27655838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79898" y="6780610"/>
            <a:ext cx="7106840" cy="22165865"/>
          </a:xfrm>
        </p:spPr>
        <p:txBody>
          <a:bodyPr/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EE18E-7A0D-4343-BD59-C3F35FC78A8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85202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3863" y="22682598"/>
            <a:ext cx="12962335" cy="2677715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233863" y="2895600"/>
            <a:ext cx="12962335" cy="1944171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233863" y="25360313"/>
            <a:ext cx="12962335" cy="3802856"/>
          </a:xfrm>
        </p:spPr>
        <p:txBody>
          <a:bodyPr/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11BD1D-C48F-4F8E-90F5-C3B28DE8AEFF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25271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20441" y="2876550"/>
            <a:ext cx="18361819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4776" tIns="32390" rIns="64776" bIns="323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20441" y="9363075"/>
            <a:ext cx="18361819" cy="19441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4776" tIns="32390" rIns="64776" bIns="323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20441" y="29527501"/>
            <a:ext cx="4500563" cy="21550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4776" tIns="32390" rIns="64776" bIns="32390" numCol="1" anchor="t" anchorCtr="0" compatLnSpc="1">
            <a:prstTxWarp prst="textNoShape">
              <a:avLst/>
            </a:prstTxWarp>
          </a:bodyPr>
          <a:lstStyle>
            <a:lvl1pPr algn="l">
              <a:defRPr kumimoji="0" sz="10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380685" y="29527501"/>
            <a:ext cx="6841331" cy="21550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4776" tIns="32390" rIns="64776" bIns="32390" numCol="1" anchor="t" anchorCtr="0" compatLnSpc="1">
            <a:prstTxWarp prst="textNoShape">
              <a:avLst/>
            </a:prstTxWarp>
          </a:bodyPr>
          <a:lstStyle>
            <a:lvl1pPr>
              <a:defRPr kumimoji="0" sz="10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5481697" y="29527501"/>
            <a:ext cx="4500563" cy="21550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4776" tIns="32390" rIns="64776" bIns="32390" numCol="1" anchor="t" anchorCtr="0" compatLnSpc="1">
            <a:prstTxWarp prst="textNoShape">
              <a:avLst/>
            </a:prstTxWarp>
          </a:bodyPr>
          <a:lstStyle>
            <a:lvl1pPr algn="r">
              <a:defRPr kumimoji="0" sz="10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371B6C0-258E-4D4B-B248-46D0C8B8966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50081" rtl="0" eaLnBrk="0" fontAlgn="base" latinLnBrk="1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650081" rtl="0" eaLnBrk="0" fontAlgn="base" latinLnBrk="1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defTabSz="650081" rtl="0" eaLnBrk="0" fontAlgn="base" latinLnBrk="1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defTabSz="650081" rtl="0" eaLnBrk="0" fontAlgn="base" latinLnBrk="1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defTabSz="650081" rtl="0" eaLnBrk="0" fontAlgn="base" latinLnBrk="1" hangingPunct="0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342900" algn="ctr" defTabSz="650081" rtl="0" fontAlgn="base" latinLnBrk="1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685800" algn="ctr" defTabSz="650081" rtl="0" fontAlgn="base" latinLnBrk="1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028700" algn="ctr" defTabSz="650081" rtl="0" fontAlgn="base" latinLnBrk="1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371600" algn="ctr" defTabSz="650081" rtl="0" fontAlgn="base" latinLnBrk="1">
        <a:spcBef>
          <a:spcPct val="0"/>
        </a:spcBef>
        <a:spcAft>
          <a:spcPct val="0"/>
        </a:spcAft>
        <a:defRPr kumimoji="1" sz="32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240506" indent="-240506" algn="l" defTabSz="650081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300">
          <a:solidFill>
            <a:schemeClr val="tx1"/>
          </a:solidFill>
          <a:latin typeface="+mn-lt"/>
          <a:ea typeface="+mn-ea"/>
          <a:cs typeface="+mn-cs"/>
        </a:defRPr>
      </a:lvl1pPr>
      <a:lvl2pPr marL="526256" indent="-203597" algn="l" defTabSz="650081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2pPr>
      <a:lvl3pPr marL="808435" indent="-158354" algn="l" defTabSz="650081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>
          <a:solidFill>
            <a:schemeClr val="tx1"/>
          </a:solidFill>
          <a:latin typeface="+mn-lt"/>
          <a:ea typeface="+mn-ea"/>
        </a:defRPr>
      </a:lvl3pPr>
      <a:lvl4pPr marL="1135856" indent="-164306" algn="l" defTabSz="650081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300">
          <a:solidFill>
            <a:schemeClr val="tx1"/>
          </a:solidFill>
          <a:latin typeface="+mn-lt"/>
          <a:ea typeface="+mn-ea"/>
        </a:defRPr>
      </a:lvl4pPr>
      <a:lvl5pPr marL="1457325" indent="-158354" algn="l" defTabSz="650081" rtl="0" eaLnBrk="0" fontAlgn="base" latinLnBrk="1" hangingPunct="0">
        <a:spcBef>
          <a:spcPct val="20000"/>
        </a:spcBef>
        <a:spcAft>
          <a:spcPct val="0"/>
        </a:spcAft>
        <a:buChar char="»"/>
        <a:defRPr kumimoji="1" sz="1300">
          <a:solidFill>
            <a:schemeClr val="tx1"/>
          </a:solidFill>
          <a:latin typeface="+mn-lt"/>
          <a:ea typeface="+mn-ea"/>
        </a:defRPr>
      </a:lvl5pPr>
      <a:lvl6pPr marL="1800225" indent="-158354" algn="l" defTabSz="650081" rtl="0" fontAlgn="base" latinLnBrk="1">
        <a:spcBef>
          <a:spcPct val="20000"/>
        </a:spcBef>
        <a:spcAft>
          <a:spcPct val="0"/>
        </a:spcAft>
        <a:buChar char="»"/>
        <a:defRPr kumimoji="1" sz="1300">
          <a:solidFill>
            <a:schemeClr val="tx1"/>
          </a:solidFill>
          <a:latin typeface="+mn-lt"/>
          <a:ea typeface="+mn-ea"/>
        </a:defRPr>
      </a:lvl6pPr>
      <a:lvl7pPr marL="2143125" indent="-158354" algn="l" defTabSz="650081" rtl="0" fontAlgn="base" latinLnBrk="1">
        <a:spcBef>
          <a:spcPct val="20000"/>
        </a:spcBef>
        <a:spcAft>
          <a:spcPct val="0"/>
        </a:spcAft>
        <a:buChar char="»"/>
        <a:defRPr kumimoji="1" sz="1300">
          <a:solidFill>
            <a:schemeClr val="tx1"/>
          </a:solidFill>
          <a:latin typeface="+mn-lt"/>
          <a:ea typeface="+mn-ea"/>
        </a:defRPr>
      </a:lvl7pPr>
      <a:lvl8pPr marL="2486025" indent="-158354" algn="l" defTabSz="650081" rtl="0" fontAlgn="base" latinLnBrk="1">
        <a:spcBef>
          <a:spcPct val="20000"/>
        </a:spcBef>
        <a:spcAft>
          <a:spcPct val="0"/>
        </a:spcAft>
        <a:buChar char="»"/>
        <a:defRPr kumimoji="1" sz="1300">
          <a:solidFill>
            <a:schemeClr val="tx1"/>
          </a:solidFill>
          <a:latin typeface="+mn-lt"/>
          <a:ea typeface="+mn-ea"/>
        </a:defRPr>
      </a:lvl8pPr>
      <a:lvl9pPr marL="2828925" indent="-158354" algn="l" defTabSz="650081" rtl="0" fontAlgn="base" latinLnBrk="1">
        <a:spcBef>
          <a:spcPct val="20000"/>
        </a:spcBef>
        <a:spcAft>
          <a:spcPct val="0"/>
        </a:spcAft>
        <a:buChar char="»"/>
        <a:defRPr kumimoji="1" sz="13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3"/>
          <p:cNvSpPr>
            <a:spLocks noChangeArrowheads="1"/>
          </p:cNvSpPr>
          <p:nvPr/>
        </p:nvSpPr>
        <p:spPr bwMode="auto">
          <a:xfrm>
            <a:off x="266512" y="400050"/>
            <a:ext cx="21114544" cy="31751588"/>
          </a:xfrm>
          <a:prstGeom prst="rect">
            <a:avLst/>
          </a:prstGeom>
          <a:solidFill>
            <a:srgbClr val="9933FF"/>
          </a:solidFill>
          <a:ln>
            <a:headEnd/>
            <a:tailEnd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none" lIns="64776" tIns="32390" rIns="64776" bIns="32390" anchor="ctr"/>
          <a:lstStyle/>
          <a:p>
            <a:pPr defTabSz="650081">
              <a:defRPr/>
            </a:pPr>
            <a:endParaRPr lang="ko-KR" altLang="en-US" sz="1600" dirty="0"/>
          </a:p>
        </p:txBody>
      </p:sp>
      <p:sp>
        <p:nvSpPr>
          <p:cNvPr id="2051" name="Rectangle 45"/>
          <p:cNvSpPr>
            <a:spLocks noChangeArrowheads="1"/>
          </p:cNvSpPr>
          <p:nvPr/>
        </p:nvSpPr>
        <p:spPr bwMode="auto">
          <a:xfrm>
            <a:off x="539666" y="29865637"/>
            <a:ext cx="20565165" cy="2088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4973" tIns="17486" rIns="34973" bIns="17486">
            <a:spAutoFit/>
          </a:bodyPr>
          <a:lstStyle/>
          <a:p>
            <a:endParaRPr lang="ko-KR" altLang="en-US"/>
          </a:p>
        </p:txBody>
      </p:sp>
      <p:sp>
        <p:nvSpPr>
          <p:cNvPr id="2052" name="Rectangle 28"/>
          <p:cNvSpPr>
            <a:spLocks noChangeArrowheads="1"/>
          </p:cNvSpPr>
          <p:nvPr/>
        </p:nvSpPr>
        <p:spPr bwMode="auto">
          <a:xfrm>
            <a:off x="539666" y="4984000"/>
            <a:ext cx="10034086" cy="24480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95" tIns="4548" rIns="9095" bIns="4548">
            <a:spAutoFit/>
          </a:bodyPr>
          <a:lstStyle/>
          <a:p>
            <a:endParaRPr lang="ko-KR" altLang="en-US" dirty="0"/>
          </a:p>
        </p:txBody>
      </p:sp>
      <p:sp>
        <p:nvSpPr>
          <p:cNvPr id="2053" name="Rectangle 33"/>
          <p:cNvSpPr>
            <a:spLocks noChangeArrowheads="1"/>
          </p:cNvSpPr>
          <p:nvPr/>
        </p:nvSpPr>
        <p:spPr bwMode="auto">
          <a:xfrm>
            <a:off x="10839165" y="5112485"/>
            <a:ext cx="10259615" cy="24480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4975" tIns="12487" rIns="24975" bIns="12487">
            <a:spAutoFit/>
          </a:bodyPr>
          <a:lstStyle/>
          <a:p>
            <a:endParaRPr lang="ko-KR" altLang="en-US" dirty="0"/>
          </a:p>
        </p:txBody>
      </p:sp>
      <p:sp>
        <p:nvSpPr>
          <p:cNvPr id="4310" name="Text Box 214"/>
          <p:cNvSpPr txBox="1">
            <a:spLocks noChangeArrowheads="1"/>
          </p:cNvSpPr>
          <p:nvPr/>
        </p:nvSpPr>
        <p:spPr bwMode="auto">
          <a:xfrm>
            <a:off x="1005889" y="29883925"/>
            <a:ext cx="3795713" cy="6596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4776" tIns="32390" rIns="64776" bIns="32390">
            <a:spAutoFit/>
          </a:bodyPr>
          <a:lstStyle/>
          <a:p>
            <a:pPr marL="460772" indent="-460772" algn="l" defTabSz="650081">
              <a:spcBef>
                <a:spcPct val="50000"/>
              </a:spcBef>
              <a:buFontTx/>
              <a:buAutoNum type="romanUcPeriod" startAt="4"/>
              <a:defRPr/>
            </a:pPr>
            <a:r>
              <a:rPr lang="en-US" altLang="ko-KR" sz="39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굴림" pitchFamily="50" charset="-127"/>
              </a:rPr>
              <a:t>Conclusion</a:t>
            </a:r>
          </a:p>
        </p:txBody>
      </p:sp>
      <p:sp>
        <p:nvSpPr>
          <p:cNvPr id="2056" name="Rectangle 216"/>
          <p:cNvSpPr>
            <a:spLocks noChangeArrowheads="1"/>
          </p:cNvSpPr>
          <p:nvPr/>
        </p:nvSpPr>
        <p:spPr bwMode="auto">
          <a:xfrm>
            <a:off x="533615" y="30604025"/>
            <a:ext cx="20565165" cy="1316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713" tIns="45356" rIns="90713" bIns="45356"/>
          <a:lstStyle/>
          <a:p>
            <a:pPr marL="342900" indent="-342900" algn="l" defTabSz="904875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ko-KR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Custom-CNN</a:t>
            </a:r>
            <a:r>
              <a:rPr lang="ko-KR" altLang="en-US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의 경우 </a:t>
            </a:r>
            <a:r>
              <a:rPr lang="en-US" altLang="ko-KR" sz="22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adam</a:t>
            </a:r>
            <a:r>
              <a:rPr lang="en-US" altLang="ko-KR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optimizer</a:t>
            </a:r>
            <a:r>
              <a:rPr lang="ko-KR" altLang="en-US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가 더 나은 정확도를 보였으며 대부분의 화재를 잘 감지를 하였으나 몇몇 이미지에서 화재인 이미지를 비화재로 인식하는 경우가 보였다</a:t>
            </a:r>
            <a:r>
              <a:rPr lang="en-US" altLang="ko-KR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 </a:t>
            </a:r>
            <a:r>
              <a:rPr lang="ko-KR" altLang="en-US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이것은 차후 </a:t>
            </a:r>
            <a:r>
              <a:rPr lang="en-US" altLang="ko-KR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2500</a:t>
            </a:r>
            <a:r>
              <a:rPr lang="ko-KR" altLang="en-US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개의 데이터의 양보다 더 늘리고 네트워크의 변경 등을 적용시켜서 발전시킬 수 있을 것이다</a:t>
            </a:r>
            <a:r>
              <a:rPr lang="en-US" altLang="ko-KR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342900" indent="-342900" algn="l" defTabSz="904875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ko-KR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SSD-</a:t>
            </a:r>
            <a:r>
              <a:rPr lang="en-US" altLang="ko-KR" sz="22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mobilenet</a:t>
            </a:r>
            <a:r>
              <a:rPr lang="en-US" altLang="ko-KR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과 </a:t>
            </a:r>
            <a:r>
              <a:rPr lang="en-US" altLang="ko-KR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Faster-RCNN</a:t>
            </a:r>
            <a:r>
              <a:rPr lang="ko-KR" altLang="en-US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의 정확도 하락은 라벨링의 문제가 클 것으로 판단 되며 향후에 화재 데이터를 늘리고 라벨링을 개선하여 발전시킬 수 있을 것이다</a:t>
            </a:r>
            <a:r>
              <a:rPr lang="en-US" altLang="ko-KR" sz="22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ko-KR" altLang="en-US" sz="2200" kern="0" dirty="0">
              <a:solidFill>
                <a:srgbClr val="000000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marL="342900" indent="-342900" algn="l" defTabSz="904875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altLang="ko-KR" sz="2600" dirty="0"/>
          </a:p>
        </p:txBody>
      </p:sp>
      <p:sp>
        <p:nvSpPr>
          <p:cNvPr id="2057" name="Rectangle 250"/>
          <p:cNvSpPr>
            <a:spLocks noChangeArrowheads="1"/>
          </p:cNvSpPr>
          <p:nvPr/>
        </p:nvSpPr>
        <p:spPr bwMode="auto">
          <a:xfrm>
            <a:off x="10828320" y="15159373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058" name="Rectangle 254"/>
          <p:cNvSpPr>
            <a:spLocks noChangeArrowheads="1"/>
          </p:cNvSpPr>
          <p:nvPr/>
        </p:nvSpPr>
        <p:spPr bwMode="auto">
          <a:xfrm>
            <a:off x="10828320" y="15159373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059" name="Rectangle 256"/>
          <p:cNvSpPr>
            <a:spLocks noChangeArrowheads="1"/>
          </p:cNvSpPr>
          <p:nvPr/>
        </p:nvSpPr>
        <p:spPr bwMode="auto">
          <a:xfrm>
            <a:off x="10828320" y="15196283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060" name="Rectangle 575"/>
          <p:cNvSpPr>
            <a:spLocks noChangeArrowheads="1"/>
          </p:cNvSpPr>
          <p:nvPr/>
        </p:nvSpPr>
        <p:spPr bwMode="auto">
          <a:xfrm>
            <a:off x="10828320" y="15159373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062" name="Rectangle 2640"/>
          <p:cNvSpPr>
            <a:spLocks noChangeArrowheads="1"/>
          </p:cNvSpPr>
          <p:nvPr/>
        </p:nvSpPr>
        <p:spPr bwMode="auto">
          <a:xfrm>
            <a:off x="539666" y="635695"/>
            <a:ext cx="20601385" cy="4212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4973" tIns="17486" rIns="34973" bIns="17486">
            <a:spAutoFit/>
          </a:bodyPr>
          <a:lstStyle/>
          <a:p>
            <a:endParaRPr lang="ko-KR" altLang="en-US" dirty="0"/>
          </a:p>
        </p:txBody>
      </p:sp>
      <p:sp>
        <p:nvSpPr>
          <p:cNvPr id="2063" name="Text Box 8"/>
          <p:cNvSpPr txBox="1">
            <a:spLocks noChangeArrowheads="1"/>
          </p:cNvSpPr>
          <p:nvPr/>
        </p:nvSpPr>
        <p:spPr bwMode="auto">
          <a:xfrm>
            <a:off x="636178" y="2520125"/>
            <a:ext cx="20307338" cy="15597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776" tIns="32390" rIns="64776" bIns="32390">
            <a:spAutoFit/>
          </a:bodyPr>
          <a:lstStyle>
            <a:lvl1pPr>
              <a:defRPr kumimoji="1" sz="30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>
              <a:defRPr kumimoji="1" sz="26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hangingPunct="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hangingPunct="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hangingPunct="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hangingPunct="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defTabSz="650081">
              <a:spcBef>
                <a:spcPct val="50000"/>
              </a:spcBef>
            </a:pPr>
            <a:r>
              <a:rPr lang="en-US" altLang="ko-KR" sz="3500" b="1" dirty="0">
                <a:latin typeface="Times New Roman" pitchFamily="18" charset="0"/>
              </a:rPr>
              <a:t>Han Na Ra</a:t>
            </a:r>
            <a:r>
              <a:rPr lang="en-US" altLang="ko-KR" sz="3200" b="1" dirty="0">
                <a:latin typeface="Times New Roman" pitchFamily="18" charset="0"/>
              </a:rPr>
              <a:t> Kang </a:t>
            </a:r>
            <a:r>
              <a:rPr lang="en-US" altLang="ja-JP" sz="3300" b="1" baseline="30000" dirty="0">
                <a:latin typeface="Times New Roman" pitchFamily="18" charset="0"/>
              </a:rPr>
              <a:t>†,</a:t>
            </a:r>
            <a:r>
              <a:rPr lang="en-US" altLang="ja-JP" sz="3600" b="1" baseline="30000" dirty="0">
                <a:latin typeface="Times New Roman" pitchFamily="18" charset="0"/>
              </a:rPr>
              <a:t> ††</a:t>
            </a:r>
            <a:r>
              <a:rPr lang="en-US" altLang="ko-KR" sz="3500" b="1" dirty="0">
                <a:latin typeface="Times New Roman" pitchFamily="18" charset="0"/>
              </a:rPr>
              <a:t>, </a:t>
            </a:r>
            <a:r>
              <a:rPr lang="en-US" altLang="ko-KR" sz="3500" b="1" dirty="0" err="1">
                <a:latin typeface="Times New Roman" pitchFamily="18" charset="0"/>
              </a:rPr>
              <a:t>Chae</a:t>
            </a:r>
            <a:r>
              <a:rPr lang="en-US" altLang="ko-KR" sz="3500" b="1" dirty="0">
                <a:latin typeface="Times New Roman" pitchFamily="18" charset="0"/>
              </a:rPr>
              <a:t> Young Lim</a:t>
            </a:r>
            <a:r>
              <a:rPr lang="en-US" altLang="ja-JP" sz="3600" b="1" baseline="30000" dirty="0">
                <a:latin typeface="Times New Roman" pitchFamily="18" charset="0"/>
              </a:rPr>
              <a:t>††</a:t>
            </a:r>
            <a:r>
              <a:rPr lang="en-US" altLang="ko-KR" sz="3500" b="1" dirty="0">
                <a:latin typeface="Times New Roman" pitchFamily="18" charset="0"/>
              </a:rPr>
              <a:t>, Yun </a:t>
            </a:r>
            <a:r>
              <a:rPr lang="en-US" altLang="ko-KR" sz="3500" b="1" dirty="0" err="1">
                <a:latin typeface="Times New Roman" pitchFamily="18" charset="0"/>
              </a:rPr>
              <a:t>Seop</a:t>
            </a:r>
            <a:r>
              <a:rPr lang="en-US" altLang="ko-KR" sz="3500" b="1" dirty="0">
                <a:latin typeface="Times New Roman" pitchFamily="18" charset="0"/>
              </a:rPr>
              <a:t> Yu</a:t>
            </a:r>
            <a:r>
              <a:rPr lang="en-US" altLang="ja-JP" sz="3600" b="1" baseline="30000" dirty="0">
                <a:latin typeface="Times New Roman" pitchFamily="18" charset="0"/>
              </a:rPr>
              <a:t>†</a:t>
            </a:r>
            <a:r>
              <a:rPr lang="en-US" altLang="ko-KR" dirty="0">
                <a:latin typeface="Times New Roman" pitchFamily="18" charset="0"/>
              </a:rPr>
              <a:t> </a:t>
            </a:r>
            <a:endParaRPr lang="en-US" altLang="ko-KR" sz="3500" baseline="30000" dirty="0">
              <a:latin typeface="Times New Roman" pitchFamily="18" charset="0"/>
            </a:endParaRPr>
          </a:p>
          <a:p>
            <a:pPr defTabSz="650081">
              <a:lnSpc>
                <a:spcPct val="50000"/>
              </a:lnSpc>
              <a:spcBef>
                <a:spcPct val="50000"/>
              </a:spcBef>
            </a:pPr>
            <a:r>
              <a:rPr lang="en-US" altLang="ja-JP" b="1" baseline="30000" dirty="0">
                <a:latin typeface="Times New Roman" pitchFamily="18" charset="0"/>
              </a:rPr>
              <a:t>†</a:t>
            </a:r>
            <a:r>
              <a:rPr lang="en-US" altLang="ko-KR" b="1" dirty="0">
                <a:latin typeface="Times New Roman" pitchFamily="18" charset="0"/>
              </a:rPr>
              <a:t> </a:t>
            </a:r>
            <a:r>
              <a:rPr lang="en-US" altLang="ko-KR" sz="2600" i="1" dirty="0">
                <a:latin typeface="Times New Roman" pitchFamily="18" charset="0"/>
                <a:ea typeface="바탕체" pitchFamily="17" charset="-127"/>
              </a:rPr>
              <a:t>Department of Electrical, Electronics and Control Engineering, </a:t>
            </a:r>
            <a:r>
              <a:rPr lang="en-US" altLang="ko-KR" sz="2600" i="1" dirty="0" err="1">
                <a:latin typeface="Times New Roman" pitchFamily="18" charset="0"/>
                <a:ea typeface="바탕체" pitchFamily="17" charset="-127"/>
              </a:rPr>
              <a:t>Hankyong</a:t>
            </a:r>
            <a:r>
              <a:rPr lang="en-US" altLang="ko-KR" sz="2600" i="1" dirty="0">
                <a:latin typeface="Times New Roman" pitchFamily="18" charset="0"/>
                <a:ea typeface="바탕체" pitchFamily="17" charset="-127"/>
              </a:rPr>
              <a:t> National University, 327 </a:t>
            </a:r>
            <a:r>
              <a:rPr lang="en-US" altLang="ko-KR" sz="2600" i="1" dirty="0" err="1">
                <a:latin typeface="Times New Roman" pitchFamily="18" charset="0"/>
                <a:ea typeface="바탕체" pitchFamily="17" charset="-127"/>
              </a:rPr>
              <a:t>Chungang-ro</a:t>
            </a:r>
            <a:r>
              <a:rPr lang="en-US" altLang="ko-KR" sz="2600" i="1" dirty="0">
                <a:latin typeface="Times New Roman" pitchFamily="18" charset="0"/>
                <a:ea typeface="바탕체" pitchFamily="17" charset="-127"/>
              </a:rPr>
              <a:t>, </a:t>
            </a:r>
            <a:r>
              <a:rPr lang="en-US" altLang="ko-KR" sz="2600" i="1" dirty="0" err="1">
                <a:latin typeface="Times New Roman" pitchFamily="18" charset="0"/>
                <a:ea typeface="바탕체" pitchFamily="17" charset="-127"/>
              </a:rPr>
              <a:t>Anseong</a:t>
            </a:r>
            <a:r>
              <a:rPr lang="en-US" altLang="ko-KR" sz="2600" i="1" dirty="0">
                <a:latin typeface="Times New Roman" pitchFamily="18" charset="0"/>
                <a:ea typeface="바탕체" pitchFamily="17" charset="-127"/>
              </a:rPr>
              <a:t>, </a:t>
            </a:r>
          </a:p>
          <a:p>
            <a:pPr defTabSz="650081">
              <a:lnSpc>
                <a:spcPct val="50000"/>
              </a:lnSpc>
              <a:spcBef>
                <a:spcPct val="50000"/>
              </a:spcBef>
            </a:pPr>
            <a:r>
              <a:rPr lang="en-US" altLang="ko-KR" sz="2600" i="1" dirty="0">
                <a:latin typeface="Times New Roman" pitchFamily="18" charset="0"/>
                <a:ea typeface="바탕체" pitchFamily="17" charset="-127"/>
              </a:rPr>
              <a:t>Gyeonggi-do </a:t>
            </a:r>
            <a:r>
              <a:rPr lang="en-US" altLang="ko-KR" sz="2600" i="1" dirty="0">
                <a:latin typeface="Times New Roman" pitchFamily="18" charset="0"/>
              </a:rPr>
              <a:t>17579, Korea</a:t>
            </a:r>
            <a:r>
              <a:rPr lang="en-US" altLang="ko-KR" dirty="0">
                <a:latin typeface="Times New Roman" pitchFamily="18" charset="0"/>
              </a:rPr>
              <a:t>  </a:t>
            </a:r>
            <a:r>
              <a:rPr lang="en-US" altLang="ko-KR" sz="2600" i="1" dirty="0">
                <a:latin typeface="Times New Roman" pitchFamily="18" charset="0"/>
                <a:ea typeface="바탕체" pitchFamily="17" charset="-127"/>
              </a:rPr>
              <a:t>E-mail address: ysyu@hknu.ac.kr E-mail address: wifi0309@hknu.ac.kr </a:t>
            </a:r>
          </a:p>
        </p:txBody>
      </p:sp>
      <p:pic>
        <p:nvPicPr>
          <p:cNvPr id="2065" name="그림 144" descr="HKNU-엠블렘-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393" y="848781"/>
            <a:ext cx="1850827" cy="1906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67" name="Text Box 7"/>
          <p:cNvSpPr txBox="1">
            <a:spLocks noChangeArrowheads="1"/>
          </p:cNvSpPr>
          <p:nvPr/>
        </p:nvSpPr>
        <p:spPr bwMode="auto">
          <a:xfrm>
            <a:off x="3010200" y="738691"/>
            <a:ext cx="15501664" cy="1758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776" tIns="32390" rIns="64776" bIns="32390">
            <a:spAutoFit/>
          </a:bodyPr>
          <a:lstStyle>
            <a:lvl1pPr>
              <a:defRPr kumimoji="1" sz="30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>
              <a:defRPr kumimoji="1" sz="26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>
              <a:defRPr kumimoji="1" sz="21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hangingPunct="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hangingPunct="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hangingPunct="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hangingPunct="0">
              <a:defRPr kumimoji="1" sz="17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defTabSz="650081"/>
            <a:r>
              <a:rPr lang="en-US" altLang="ko-KR" sz="5500" b="1" dirty="0">
                <a:solidFill>
                  <a:schemeClr val="accent2"/>
                </a:solidFill>
                <a:latin typeface="Times New Roman" pitchFamily="18" charset="0"/>
                <a:ea typeface="Times" pitchFamily="18" charset="0"/>
                <a:cs typeface="Times New Roman" pitchFamily="18" charset="0"/>
              </a:rPr>
              <a:t>Implementing a Deep Learning-based Fire Detection System</a:t>
            </a:r>
          </a:p>
        </p:txBody>
      </p:sp>
      <p:sp>
        <p:nvSpPr>
          <p:cNvPr id="148" name="Rectangle 57"/>
          <p:cNvSpPr txBox="1">
            <a:spLocks noChangeArrowheads="1"/>
          </p:cNvSpPr>
          <p:nvPr/>
        </p:nvSpPr>
        <p:spPr>
          <a:xfrm>
            <a:off x="647940" y="5112485"/>
            <a:ext cx="9775931" cy="6624920"/>
          </a:xfrm>
          <a:prstGeom prst="rect">
            <a:avLst/>
          </a:prstGeom>
        </p:spPr>
        <p:txBody>
          <a:bodyPr lIns="68580" tIns="34290" rIns="68580" bIns="34290"/>
          <a:lstStyle/>
          <a:p>
            <a:pPr marL="240506" indent="-240506" algn="just" defTabSz="650081">
              <a:spcBef>
                <a:spcPct val="20000"/>
              </a:spcBef>
              <a:defRPr/>
            </a:pPr>
            <a:r>
              <a:rPr lang="en-US" altLang="ko-KR" sz="3900" b="1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굴림" pitchFamily="50" charset="-127"/>
              </a:rPr>
              <a:t>I.Introduction</a:t>
            </a:r>
            <a:endParaRPr lang="en-US" altLang="ko-KR" sz="39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굴림" pitchFamily="50" charset="-127"/>
            </a:endParaRPr>
          </a:p>
          <a:p>
            <a:pPr marL="514350" indent="-514350" algn="just" defTabSz="650081">
              <a:spcBef>
                <a:spcPct val="20000"/>
              </a:spcBef>
              <a:buAutoNum type="alphaUcPeriod"/>
              <a:defRPr/>
            </a:pPr>
            <a:r>
              <a:rPr lang="ko-KR" altLang="en-US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화재 감지 연구의 필요성</a:t>
            </a: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just" defTabSz="650081">
              <a:spcBef>
                <a:spcPct val="20000"/>
              </a:spcBef>
              <a:defRPr/>
            </a:pPr>
            <a:r>
              <a:rPr lang="en-US" altLang="ja-JP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</a:t>
            </a:r>
            <a:r>
              <a:rPr lang="en-US" altLang="ja-JP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- 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대부분의 화재는 국소적인 불로부터 시작</a:t>
            </a:r>
            <a:r>
              <a:rPr lang="en-US" altLang="ko-KR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240506" indent="-240506" algn="just" defTabSz="650081">
              <a:spcBef>
                <a:spcPct val="20000"/>
              </a:spcBef>
              <a:defRPr/>
            </a:pPr>
            <a:r>
              <a:rPr lang="en-US" altLang="ko-KR" sz="2600" b="1" i="1" kern="0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</a:t>
            </a:r>
            <a:r>
              <a:rPr lang="en-US" altLang="ja-JP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- 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초기화재를 신속하고 정확하게 감지해야 함</a:t>
            </a:r>
            <a:r>
              <a:rPr lang="en-US" altLang="ko-KR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endParaRPr lang="en-US" altLang="ko-KR" sz="2600" dirty="0">
              <a:effectLst>
                <a:outerShdw blurRad="38100" dist="38100" dir="2700000" algn="tl">
                  <a:srgbClr val="C0C0C0"/>
                </a:outerShdw>
              </a:effectLst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marL="240506" indent="-240506" algn="just" defTabSz="650081">
              <a:spcBef>
                <a:spcPct val="20000"/>
              </a:spcBef>
              <a:defRPr/>
            </a:pPr>
            <a:r>
              <a:rPr lang="en-US" altLang="ko-KR" sz="2600" b="1" i="1" kern="0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</a:t>
            </a:r>
            <a:r>
              <a:rPr lang="en-US" altLang="ja-JP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- 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무효한 소화 설비와 오작동의 이유로 인한 오인 출동이 빈번함</a:t>
            </a:r>
            <a:r>
              <a:rPr lang="en-US" altLang="ko-KR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240506" indent="-240506" algn="just" defTabSz="650081">
              <a:spcBef>
                <a:spcPct val="20000"/>
              </a:spcBef>
              <a:defRPr/>
            </a:pPr>
            <a:r>
              <a:rPr lang="en-US" altLang="ja-JP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</a:t>
            </a:r>
            <a:r>
              <a:rPr lang="en-US" altLang="ja-JP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- </a:t>
            </a:r>
            <a:r>
              <a:rPr lang="ko-KR" altLang="en-US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화재 감지 </a:t>
            </a:r>
            <a:r>
              <a:rPr lang="en-US" altLang="ko-KR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‘</a:t>
            </a:r>
            <a:r>
              <a:rPr lang="ko-KR" altLang="en-US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딥러닝 시스템</a:t>
            </a:r>
            <a:r>
              <a:rPr lang="en-US" altLang="ko-KR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’</a:t>
            </a:r>
            <a:r>
              <a:rPr lang="ko-KR" altLang="en-US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연구</a:t>
            </a:r>
            <a:r>
              <a:rPr lang="en-US" altLang="ko-KR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240506" indent="-240506" algn="just" defTabSz="650081">
              <a:spcBef>
                <a:spcPct val="20000"/>
              </a:spcBef>
              <a:defRPr/>
            </a:pPr>
            <a:endParaRPr lang="en-US" altLang="ko-KR" sz="2600" b="1" i="1" kern="0" dirty="0"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  <a:cs typeface="Times New Roman" pitchFamily="18" charset="0"/>
            </a:endParaRPr>
          </a:p>
          <a:p>
            <a:pPr marL="240506" indent="-240506" algn="just" defTabSz="650081">
              <a:spcBef>
                <a:spcPct val="20000"/>
              </a:spcBef>
              <a:defRPr/>
            </a:pP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B. </a:t>
            </a:r>
            <a:r>
              <a:rPr lang="ko-KR" altLang="en-US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딥러닝 시스템의 문제점</a:t>
            </a: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굴림" pitchFamily="50" charset="-127"/>
              <a:ea typeface="굴림" pitchFamily="50" charset="-127"/>
              <a:cs typeface="함초롬바탕" panose="02030604000101010101" pitchFamily="18" charset="-127"/>
            </a:endParaRPr>
          </a:p>
          <a:p>
            <a:pPr algn="just" defTabSz="650081">
              <a:spcBef>
                <a:spcPct val="20000"/>
              </a:spcBef>
              <a:defRPr/>
            </a:pPr>
            <a:r>
              <a:rPr lang="en-US" altLang="ja-JP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이미지의 벡터화 </a:t>
            </a:r>
            <a:r>
              <a:rPr lang="ko-KR" altLang="en-US" sz="2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과정중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정보 손실문제 </a:t>
            </a:r>
            <a:endParaRPr lang="en-US" altLang="ko-KR" sz="2600" dirty="0">
              <a:effectLst>
                <a:outerShdw blurRad="38100" dist="38100" dir="2700000" algn="tl">
                  <a:srgbClr val="C0C0C0"/>
                </a:outerShdw>
              </a:effectLst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just" defTabSz="650081">
              <a:spcBef>
                <a:spcPct val="20000"/>
              </a:spcBef>
              <a:defRPr/>
            </a:pP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</a:t>
            </a:r>
            <a:r>
              <a:rPr lang="en-US" altLang="ko-KR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- 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모델링의 데이터 처리가 느리거나 학습할 때의 </a:t>
            </a:r>
            <a:r>
              <a:rPr lang="en-US" altLang="ko-KR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gradient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가 비정</a:t>
            </a:r>
            <a:endParaRPr lang="en-US" altLang="ko-KR" sz="2600" dirty="0">
              <a:effectLst>
                <a:outerShdw blurRad="38100" dist="38100" dir="2700000" algn="tl">
                  <a:srgbClr val="C0C0C0"/>
                </a:outerShdw>
              </a:effectLst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just" defTabSz="650081">
              <a:spcBef>
                <a:spcPct val="20000"/>
              </a:spcBef>
              <a:defRPr/>
            </a:pPr>
            <a:r>
              <a:rPr lang="en-US" altLang="ko-KR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상적으로 증감하는 </a:t>
            </a:r>
            <a:r>
              <a:rPr lang="en-US" altLang="ko-KR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vanishing/exploding gradient 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문제</a:t>
            </a:r>
            <a:r>
              <a:rPr lang="en-US" altLang="ja-JP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</a:p>
          <a:p>
            <a:pPr algn="just" defTabSz="650081">
              <a:spcBef>
                <a:spcPct val="20000"/>
              </a:spcBef>
              <a:defRPr/>
            </a:pPr>
            <a:r>
              <a:rPr lang="en-US" altLang="ja-JP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</a:t>
            </a:r>
            <a:r>
              <a:rPr lang="ko-KR" altLang="en-US" sz="2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딥러닝의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일반화를 떨어뜨리는 </a:t>
            </a:r>
            <a:r>
              <a:rPr lang="ko-KR" altLang="en-US" sz="26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과적합</a:t>
            </a:r>
            <a:r>
              <a:rPr lang="ko-KR" altLang="en-US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문제</a:t>
            </a:r>
            <a:endParaRPr lang="en-US" altLang="ja-JP" sz="2600" dirty="0">
              <a:effectLst>
                <a:outerShdw blurRad="38100" dist="38100" dir="2700000" algn="tl">
                  <a:srgbClr val="C0C0C0"/>
                </a:outerShdw>
              </a:effectLst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just" defTabSz="650081">
              <a:spcBef>
                <a:spcPct val="20000"/>
              </a:spcBef>
              <a:defRPr/>
            </a:pPr>
            <a:r>
              <a:rPr lang="en-US" altLang="ja-JP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</a:t>
            </a:r>
            <a:r>
              <a:rPr lang="en-US" altLang="ja-JP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- 4</a:t>
            </a:r>
            <a:r>
              <a:rPr lang="ko-KR" altLang="en-US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가지의 </a:t>
            </a:r>
            <a:r>
              <a:rPr lang="en-US" altLang="ko-KR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‘</a:t>
            </a:r>
            <a:r>
              <a:rPr lang="ko-KR" altLang="en-US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딥러닝 시스템</a:t>
            </a:r>
            <a:r>
              <a:rPr lang="en-US" altLang="ko-KR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’ </a:t>
            </a:r>
            <a:r>
              <a:rPr lang="ko-KR" altLang="en-US" sz="2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비교연구</a:t>
            </a:r>
            <a:endParaRPr lang="en-US" altLang="ko-KR" sz="2600" dirty="0"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2086" name="Rectangle 85"/>
          <p:cNvSpPr>
            <a:spLocks noChangeArrowheads="1"/>
          </p:cNvSpPr>
          <p:nvPr/>
        </p:nvSpPr>
        <p:spPr bwMode="auto">
          <a:xfrm>
            <a:off x="10828320" y="-211596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089" name="Rectangle 88"/>
          <p:cNvSpPr>
            <a:spLocks noChangeArrowheads="1"/>
          </p:cNvSpPr>
          <p:nvPr/>
        </p:nvSpPr>
        <p:spPr bwMode="auto">
          <a:xfrm>
            <a:off x="10828320" y="-211596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090" name="Rectangle 90"/>
          <p:cNvSpPr>
            <a:spLocks noChangeArrowheads="1"/>
          </p:cNvSpPr>
          <p:nvPr/>
        </p:nvSpPr>
        <p:spPr bwMode="auto">
          <a:xfrm>
            <a:off x="10828320" y="-211596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092" name="Rectangle 92"/>
          <p:cNvSpPr>
            <a:spLocks noChangeArrowheads="1"/>
          </p:cNvSpPr>
          <p:nvPr/>
        </p:nvSpPr>
        <p:spPr bwMode="auto">
          <a:xfrm>
            <a:off x="10828320" y="-211596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103" name="Rectangle 150"/>
          <p:cNvSpPr>
            <a:spLocks noChangeArrowheads="1"/>
          </p:cNvSpPr>
          <p:nvPr/>
        </p:nvSpPr>
        <p:spPr bwMode="auto">
          <a:xfrm>
            <a:off x="14552595" y="12139852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104" name="Rectangle 210"/>
          <p:cNvSpPr>
            <a:spLocks noChangeArrowheads="1"/>
          </p:cNvSpPr>
          <p:nvPr/>
        </p:nvSpPr>
        <p:spPr bwMode="auto">
          <a:xfrm>
            <a:off x="10828320" y="-211596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115" name="Rectangle 150"/>
          <p:cNvSpPr>
            <a:spLocks noChangeArrowheads="1"/>
          </p:cNvSpPr>
          <p:nvPr/>
        </p:nvSpPr>
        <p:spPr bwMode="auto">
          <a:xfrm>
            <a:off x="14500208" y="27872079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116" name="Rectangle 153"/>
          <p:cNvSpPr>
            <a:spLocks noChangeArrowheads="1"/>
          </p:cNvSpPr>
          <p:nvPr/>
        </p:nvSpPr>
        <p:spPr bwMode="auto">
          <a:xfrm>
            <a:off x="14500208" y="27322010"/>
            <a:ext cx="138563" cy="423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 anchor="ctr">
            <a:spAutoFit/>
          </a:bodyPr>
          <a:lstStyle/>
          <a:p>
            <a:endParaRPr lang="ko-KR" altLang="en-US"/>
          </a:p>
        </p:txBody>
      </p:sp>
      <p:sp>
        <p:nvSpPr>
          <p:cNvPr id="2" name="Rectangle 289"/>
          <p:cNvSpPr>
            <a:spLocks noChangeArrowheads="1"/>
          </p:cNvSpPr>
          <p:nvPr/>
        </p:nvSpPr>
        <p:spPr bwMode="auto">
          <a:xfrm>
            <a:off x="10828320" y="-40146"/>
            <a:ext cx="138563" cy="423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366"/>
          <p:cNvSpPr>
            <a:spLocks noChangeArrowheads="1"/>
          </p:cNvSpPr>
          <p:nvPr/>
        </p:nvSpPr>
        <p:spPr bwMode="auto">
          <a:xfrm>
            <a:off x="10828320" y="-40146"/>
            <a:ext cx="138563" cy="423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368"/>
          <p:cNvSpPr>
            <a:spLocks noChangeArrowheads="1"/>
          </p:cNvSpPr>
          <p:nvPr/>
        </p:nvSpPr>
        <p:spPr bwMode="auto">
          <a:xfrm>
            <a:off x="10828320" y="-40146"/>
            <a:ext cx="138563" cy="423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9517" y="0"/>
            <a:ext cx="3065909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4000" b="1" dirty="0"/>
              <a:t>A00AA_0000</a:t>
            </a:r>
            <a:endParaRPr lang="ko-KR" altLang="en-US" sz="4000" b="1" dirty="0"/>
          </a:p>
        </p:txBody>
      </p:sp>
      <p:sp>
        <p:nvSpPr>
          <p:cNvPr id="159" name="Rectangle 57"/>
          <p:cNvSpPr txBox="1">
            <a:spLocks noChangeArrowheads="1"/>
          </p:cNvSpPr>
          <p:nvPr/>
        </p:nvSpPr>
        <p:spPr>
          <a:xfrm>
            <a:off x="627269" y="11737405"/>
            <a:ext cx="9775931" cy="17617922"/>
          </a:xfrm>
          <a:prstGeom prst="rect">
            <a:avLst/>
          </a:prstGeom>
        </p:spPr>
        <p:txBody>
          <a:bodyPr lIns="68580" tIns="34290" rIns="68580" bIns="34290"/>
          <a:lstStyle/>
          <a:p>
            <a:pPr marL="460772" indent="-460772" algn="l" defTabSz="650081">
              <a:spcBef>
                <a:spcPct val="50000"/>
              </a:spcBef>
              <a:buFontTx/>
              <a:buAutoNum type="romanUcPeriod" startAt="2"/>
              <a:defRPr/>
            </a:pPr>
            <a:r>
              <a:rPr lang="en-US" altLang="ko-KR" sz="39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굴림" pitchFamily="50" charset="-127"/>
              </a:rPr>
              <a:t> </a:t>
            </a:r>
            <a:r>
              <a:rPr lang="en-US" altLang="ko-KR" sz="3900" b="1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굴림" pitchFamily="50" charset="-127"/>
              </a:rPr>
              <a:t>Reaserch</a:t>
            </a:r>
            <a:r>
              <a:rPr lang="en-US" altLang="ko-KR" sz="39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굴림" pitchFamily="50" charset="-127"/>
              </a:rPr>
              <a:t> Method</a:t>
            </a:r>
          </a:p>
          <a:p>
            <a:pPr marL="460772" indent="-460772" algn="l" defTabSz="650081">
              <a:spcBef>
                <a:spcPct val="50000"/>
              </a:spcBef>
              <a:buFontTx/>
              <a:buAutoNum type="romanUcPeriod" startAt="2"/>
              <a:defRPr/>
            </a:pPr>
            <a:endParaRPr lang="en-US" altLang="ko-KR" sz="39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굴림" pitchFamily="50" charset="-127"/>
            </a:endParaRPr>
          </a:p>
          <a:p>
            <a:pPr marL="460772" indent="-460772" algn="l" defTabSz="650081">
              <a:spcBef>
                <a:spcPct val="50000"/>
              </a:spcBef>
              <a:buFontTx/>
              <a:buAutoNum type="romanUcPeriod" startAt="2"/>
              <a:defRPr/>
            </a:pPr>
            <a:endParaRPr lang="en-US" altLang="ko-KR" sz="39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굴림" pitchFamily="50" charset="-127"/>
            </a:endParaRPr>
          </a:p>
          <a:p>
            <a:pPr marL="460772" indent="-460772" algn="l" defTabSz="650081">
              <a:spcBef>
                <a:spcPct val="50000"/>
              </a:spcBef>
              <a:buFontTx/>
              <a:buAutoNum type="romanUcPeriod" startAt="2"/>
              <a:defRPr/>
            </a:pPr>
            <a:endParaRPr lang="en-US" altLang="ko-KR" sz="39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굴림" pitchFamily="50" charset="-127"/>
            </a:endParaRPr>
          </a:p>
          <a:p>
            <a:pPr marL="460772" indent="-460772" algn="l" defTabSz="650081">
              <a:spcBef>
                <a:spcPct val="50000"/>
              </a:spcBef>
              <a:buFontTx/>
              <a:buAutoNum type="romanUcPeriod" startAt="2"/>
              <a:defRPr/>
            </a:pPr>
            <a:endParaRPr lang="en-US" altLang="ko-KR" sz="39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굴림" pitchFamily="50" charset="-127"/>
            </a:endParaRPr>
          </a:p>
          <a:p>
            <a:pPr marL="460772" indent="-460772" algn="l" defTabSz="650081">
              <a:spcBef>
                <a:spcPct val="50000"/>
              </a:spcBef>
              <a:buFontTx/>
              <a:buAutoNum type="romanUcPeriod" startAt="2"/>
              <a:defRPr/>
            </a:pPr>
            <a:endParaRPr lang="en-US" altLang="ko-KR" sz="39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굴림" pitchFamily="50" charset="-127"/>
            </a:endParaRPr>
          </a:p>
          <a:p>
            <a:pPr marL="240506" indent="-240506" algn="just" defTabSz="650081">
              <a:spcBef>
                <a:spcPct val="2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marL="240506" indent="-240506" algn="just" defTabSz="650081">
              <a:spcBef>
                <a:spcPct val="2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marL="240506" indent="-240506" algn="just" defTabSz="650081">
              <a:spcBef>
                <a:spcPct val="20000"/>
              </a:spcBef>
              <a:defRPr/>
            </a:pP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A. </a:t>
            </a:r>
            <a:r>
              <a:rPr lang="en-US" altLang="ko-KR" sz="2600" b="1" i="1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Custon</a:t>
            </a: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 CNN – Adam optimizer</a:t>
            </a:r>
            <a:endParaRPr lang="en-US" altLang="ja-JP" sz="2600" dirty="0"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/>
            <a:r>
              <a:rPr lang="en-US" altLang="ja-JP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Adam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은 </a:t>
            </a:r>
            <a:r>
              <a:rPr lang="en-US" altLang="ko-KR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RMSProp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과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Momentum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방식을 결합한 알고리즘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 </a:t>
            </a:r>
          </a:p>
          <a:p>
            <a:pPr algn="l"/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계산해온 기울기의 지수평균을 저장하며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,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기울기의 </a:t>
            </a:r>
            <a:r>
              <a:rPr lang="ko-KR" altLang="en-US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제곱값의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지수평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균을 저장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Learning rate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는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0.01,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더 적으면 수렴하는 속도가 너무 느리고 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overfitting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과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local </a:t>
            </a:r>
            <a:r>
              <a:rPr lang="en-US" altLang="ko-KR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minimu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의 문제로 손실율이 급격히 증가하게 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되어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0.01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로 정한다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marL="257175" indent="-257175" algn="just">
              <a:spcBef>
                <a:spcPct val="20000"/>
              </a:spcBef>
              <a:buClr>
                <a:schemeClr val="tx1"/>
              </a:buClr>
              <a:buSzPct val="75000"/>
              <a:defRPr/>
            </a:pP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B. </a:t>
            </a:r>
            <a:r>
              <a:rPr lang="en-US" altLang="ko-KR" sz="2600" b="1" i="1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Custon</a:t>
            </a: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 CNN – </a:t>
            </a:r>
            <a:r>
              <a:rPr lang="en-US" altLang="ko-KR" sz="2600" b="1" i="1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Nadam</a:t>
            </a: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 optimizer</a:t>
            </a: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</a:t>
            </a:r>
            <a:r>
              <a:rPr lang="en-US" altLang="ko-KR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Nadam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은 </a:t>
            </a:r>
            <a:r>
              <a:rPr lang="en-US" altLang="ko-KR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adam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과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NAG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를 결합한 알고리즘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 </a:t>
            </a:r>
          </a:p>
          <a:p>
            <a:pPr algn="l"/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현재 위치에서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Momentum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방향으로 이동한 뒤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,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새로운 위치에서 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Gradient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값을 계산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Learning rate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는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0.01,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더 적으면 수렴하는 속도가 너무 느리고 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overfitting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과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local </a:t>
            </a:r>
            <a:r>
              <a:rPr lang="en-US" altLang="ko-KR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minimu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의 문제로 손실율이 급격히 증가하게 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되어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0.01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로 정한다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marL="257175" indent="-257175" algn="just">
              <a:spcBef>
                <a:spcPct val="20000"/>
              </a:spcBef>
              <a:buClr>
                <a:schemeClr val="tx1"/>
              </a:buClr>
              <a:buSzPct val="75000"/>
              <a:defRPr/>
            </a:pP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C. Faster-RCNN</a:t>
            </a: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훈련이 미리 된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faster_rcnn_inception_v2_coco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모델을 통해 훈련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데이터를 분류하기 위해서 출력 층에 확률로 표시되는 </a:t>
            </a:r>
            <a:r>
              <a:rPr lang="en-US" altLang="ko-KR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softmax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적용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loss </a:t>
            </a:r>
            <a:r>
              <a:rPr lang="en-US" altLang="ko-KR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fuction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은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fast-RCNN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의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multi task loss</a:t>
            </a: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Optimizer = SGD-momentum , value = 0.9</a:t>
            </a: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Learning rate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는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0.0002</a:t>
            </a:r>
            <a:endParaRPr lang="en-US" altLang="ja-JP" sz="2400" dirty="0"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marL="257175" indent="-257175" algn="just">
              <a:spcBef>
                <a:spcPct val="20000"/>
              </a:spcBef>
              <a:buClr>
                <a:schemeClr val="tx1"/>
              </a:buClr>
              <a:buSzPct val="75000"/>
              <a:defRPr/>
            </a:pP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D. SSD-</a:t>
            </a:r>
            <a:r>
              <a:rPr lang="en-US" altLang="ko-KR" sz="2600" b="1" i="1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Mobilenet</a:t>
            </a: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/>
            <a:r>
              <a:rPr lang="en-US" altLang="ko-KR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-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훈련이 미리 된 </a:t>
            </a:r>
            <a:r>
              <a:rPr lang="en-US" altLang="ko-KR" sz="2400" spc="5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ssd_mobilenet_v2_quantized_300*300_coco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모델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을 통해 훈련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데이터를 분류하기 위해서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sigmoid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적용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loss </a:t>
            </a:r>
            <a:r>
              <a:rPr lang="en-US" altLang="ko-KR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fuction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은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분류에서 발생한 </a:t>
            </a:r>
            <a:r>
              <a:rPr lang="ko-KR" altLang="en-US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손실값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(confidence loss)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과 테두리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상자 설정에 대한  </a:t>
            </a:r>
            <a:r>
              <a:rPr lang="ko-KR" altLang="en-US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손실값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(localization loss)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의 선형 결합으로 계산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Optimizer = Rms-prop , value = 0.9</a:t>
            </a:r>
          </a:p>
          <a:p>
            <a:pPr algn="l"/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Learning rate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는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0.004</a:t>
            </a:r>
            <a:endParaRPr lang="en-US" altLang="ja-JP" sz="2400" dirty="0"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marL="257175" indent="-257175" algn="just">
              <a:spcBef>
                <a:spcPct val="20000"/>
              </a:spcBef>
              <a:buClr>
                <a:schemeClr val="tx1"/>
              </a:buClr>
              <a:buSzPct val="75000"/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</p:txBody>
      </p:sp>
      <p:sp>
        <p:nvSpPr>
          <p:cNvPr id="502" name="Rectangle 57"/>
          <p:cNvSpPr txBox="1">
            <a:spLocks noChangeArrowheads="1"/>
          </p:cNvSpPr>
          <p:nvPr/>
        </p:nvSpPr>
        <p:spPr>
          <a:xfrm>
            <a:off x="10974043" y="5184495"/>
            <a:ext cx="9908707" cy="14185970"/>
          </a:xfrm>
          <a:prstGeom prst="rect">
            <a:avLst/>
          </a:prstGeom>
        </p:spPr>
        <p:txBody>
          <a:bodyPr lIns="68580" tIns="34290" rIns="68580" bIns="34290"/>
          <a:lstStyle/>
          <a:p>
            <a:pPr marL="257175" indent="-257175" algn="just">
              <a:spcBef>
                <a:spcPct val="20000"/>
              </a:spcBef>
              <a:buClr>
                <a:schemeClr val="tx1"/>
              </a:buClr>
              <a:buSzPct val="75000"/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marL="257175" indent="-257175" algn="just">
              <a:spcBef>
                <a:spcPct val="20000"/>
              </a:spcBef>
              <a:buClr>
                <a:schemeClr val="tx1"/>
              </a:buClr>
              <a:buSzPct val="75000"/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</p:txBody>
      </p:sp>
      <p:sp>
        <p:nvSpPr>
          <p:cNvPr id="513" name="Rectangle 57"/>
          <p:cNvSpPr txBox="1">
            <a:spLocks noChangeArrowheads="1"/>
          </p:cNvSpPr>
          <p:nvPr/>
        </p:nvSpPr>
        <p:spPr>
          <a:xfrm>
            <a:off x="10945179" y="5184495"/>
            <a:ext cx="10064401" cy="24170832"/>
          </a:xfrm>
          <a:prstGeom prst="rect">
            <a:avLst/>
          </a:prstGeom>
        </p:spPr>
        <p:txBody>
          <a:bodyPr lIns="68580" tIns="34290" rIns="68580" bIns="34290"/>
          <a:lstStyle/>
          <a:p>
            <a:pPr marL="857250" indent="-857250" algn="l" defTabSz="650081">
              <a:spcBef>
                <a:spcPct val="50000"/>
              </a:spcBef>
              <a:buFont typeface="+mj-lt"/>
              <a:buAutoNum type="romanUcPeriod" startAt="3"/>
              <a:defRPr/>
            </a:pPr>
            <a:r>
              <a:rPr lang="en-US" altLang="ko-KR" sz="39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굴림" pitchFamily="50" charset="-127"/>
              </a:rPr>
              <a:t> Image simulation</a:t>
            </a:r>
          </a:p>
          <a:p>
            <a:pPr algn="l" defTabSz="650081">
              <a:spcBef>
                <a:spcPct val="50000"/>
              </a:spcBef>
              <a:defRPr/>
            </a:pP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A. </a:t>
            </a:r>
            <a:r>
              <a:rPr lang="en-US" altLang="ko-KR" sz="2600" b="1" i="1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Custon</a:t>
            </a: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 CNN – Adam optimizer, </a:t>
            </a:r>
            <a:r>
              <a:rPr lang="en-US" altLang="ko-KR" sz="2600" b="1" i="1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Nadam</a:t>
            </a: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 optimizer</a:t>
            </a: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ts val="1000"/>
              </a:spcBef>
              <a:defRPr/>
            </a:pPr>
            <a:r>
              <a:rPr lang="en-US" altLang="ja-JP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</a:t>
            </a:r>
            <a:r>
              <a:rPr lang="en-US" altLang="ja-JP" sz="26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-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대부분의 화재를 화재로 인식을 하지만 화재인 이미지를 비화재로 인식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 defTabSz="650081">
              <a:spcBef>
                <a:spcPts val="1000"/>
              </a:spcBef>
              <a:defRPr/>
            </a:pP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하는 경우도 존재한다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24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 defTabSz="650081">
              <a:spcBef>
                <a:spcPts val="1000"/>
              </a:spcBef>
              <a:defRPr/>
            </a:pP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B. Faster-RCNN</a:t>
            </a: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								</a:t>
            </a: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ts val="1000"/>
              </a:spcBef>
              <a:defRPr/>
            </a:pPr>
            <a:r>
              <a:rPr lang="en-US" altLang="ja-JP" sz="24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ja-JP" sz="24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-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빨간색 옷을 입고 있는 사람을 화재로 인식하는 오류도 발생하지만 대부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 defTabSz="650081">
              <a:spcBef>
                <a:spcPts val="1000"/>
              </a:spcBef>
              <a:defRPr/>
            </a:pP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분의 화재의 경우 평균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98%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정확도로 잘 인식한다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C. SSD-</a:t>
            </a:r>
            <a:r>
              <a:rPr lang="en-US" altLang="ko-KR" sz="2600" b="1" i="1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Mobilenet</a:t>
            </a: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  <a:p>
            <a:pPr algn="l" defTabSz="650081">
              <a:spcBef>
                <a:spcPts val="1000"/>
              </a:spcBef>
              <a:defRPr/>
            </a:pPr>
            <a:endParaRPr lang="en-US" altLang="ja-JP" sz="2400" dirty="0">
              <a:effectLst>
                <a:outerShdw blurRad="38100" dist="38100" dir="2700000" algn="tl">
                  <a:srgbClr val="C0C0C0"/>
                </a:outerShdw>
              </a:effectLst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 defTabSz="650081">
              <a:spcBef>
                <a:spcPts val="1000"/>
              </a:spcBef>
              <a:defRPr/>
            </a:pPr>
            <a:r>
              <a:rPr lang="en-US" altLang="ja-JP" sz="2400" dirty="0">
                <a:effectLst>
                  <a:outerShdw blurRad="38100" dist="38100" dir="2700000" algn="tl">
                    <a:srgbClr val="C0C0C0"/>
                  </a:outerShdw>
                </a:effectLst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-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빨간색 옷을 입고 있는 사람을 화재로 인식하는 오류도 발생하지만 대부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l" defTabSz="650081">
              <a:spcBef>
                <a:spcPts val="1000"/>
              </a:spcBef>
              <a:defRPr/>
            </a:pP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   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분의 화재의 경우 평균 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98% 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정확도로 잘 인식한다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28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굴림" pitchFamily="50" charset="-127"/>
              <a:ea typeface="굴림" pitchFamily="50" charset="-127"/>
              <a:cs typeface="함초롬바탕" panose="02030604000101010101" pitchFamily="18" charset="-127"/>
            </a:endParaRPr>
          </a:p>
          <a:p>
            <a:pPr algn="l" defTabSz="650081">
              <a:spcBef>
                <a:spcPts val="1000"/>
              </a:spcBef>
              <a:defRPr/>
            </a:pPr>
            <a:r>
              <a:rPr lang="en-US" altLang="ko-KR" sz="26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D. 50 Image Table comparison analysis</a:t>
            </a:r>
          </a:p>
          <a:p>
            <a:pPr algn="l" defTabSz="650081">
              <a:spcBef>
                <a:spcPct val="50000"/>
              </a:spcBef>
              <a:defRPr/>
            </a:pPr>
            <a:endParaRPr lang="en-US" altLang="ko-KR" sz="39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굴림" pitchFamily="50" charset="-127"/>
            </a:endParaRPr>
          </a:p>
          <a:p>
            <a:pPr marL="257175" indent="-257175" algn="just">
              <a:spcBef>
                <a:spcPct val="20000"/>
              </a:spcBef>
              <a:buClr>
                <a:schemeClr val="tx1"/>
              </a:buClr>
              <a:buSzPct val="75000"/>
              <a:defRPr/>
            </a:pPr>
            <a:endParaRPr lang="en-US" altLang="ko-KR" sz="2600" b="1" i="1" dirty="0">
              <a:solidFill>
                <a:schemeClr val="accent2"/>
              </a:solidFill>
              <a:effectLst>
                <a:outerShdw blurRad="38100" dist="38100" dir="2700000" algn="tl">
                  <a:srgbClr val="C0C0C0"/>
                </a:outerShdw>
              </a:effectLst>
              <a:ea typeface="굴림" pitchFamily="50" charset="-127"/>
            </a:endParaRPr>
          </a:p>
        </p:txBody>
      </p:sp>
      <p:graphicFrame>
        <p:nvGraphicFramePr>
          <p:cNvPr id="68" name="표 67">
            <a:extLst>
              <a:ext uri="{FF2B5EF4-FFF2-40B4-BE49-F238E27FC236}">
                <a16:creationId xmlns:a16="http://schemas.microsoft.com/office/drawing/2014/main" id="{811FE2CF-6D1D-44C2-BD99-E93775D834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3773593"/>
              </p:ext>
            </p:extLst>
          </p:nvPr>
        </p:nvGraphicFramePr>
        <p:xfrm>
          <a:off x="11409301" y="25008524"/>
          <a:ext cx="8859069" cy="3440051"/>
        </p:xfrm>
        <a:graphic>
          <a:graphicData uri="http://schemas.openxmlformats.org/drawingml/2006/table">
            <a:tbl>
              <a:tblPr/>
              <a:tblGrid>
                <a:gridCol w="3448157">
                  <a:extLst>
                    <a:ext uri="{9D8B030D-6E8A-4147-A177-3AD203B41FA5}">
                      <a16:colId xmlns:a16="http://schemas.microsoft.com/office/drawing/2014/main" val="357978627"/>
                    </a:ext>
                  </a:extLst>
                </a:gridCol>
                <a:gridCol w="2458477">
                  <a:extLst>
                    <a:ext uri="{9D8B030D-6E8A-4147-A177-3AD203B41FA5}">
                      <a16:colId xmlns:a16="http://schemas.microsoft.com/office/drawing/2014/main" val="2604993711"/>
                    </a:ext>
                  </a:extLst>
                </a:gridCol>
                <a:gridCol w="2952435">
                  <a:extLst>
                    <a:ext uri="{9D8B030D-6E8A-4147-A177-3AD203B41FA5}">
                      <a16:colId xmlns:a16="http://schemas.microsoft.com/office/drawing/2014/main" val="1248592193"/>
                    </a:ext>
                  </a:extLst>
                </a:gridCol>
              </a:tblGrid>
              <a:tr h="11196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Model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50 image</a:t>
                      </a:r>
                      <a:r>
                        <a:rPr lang="ko-KR" altLang="en-US" sz="20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 </a:t>
                      </a:r>
                      <a:r>
                        <a:rPr lang="en-US" sz="20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accuracy(%)(avg)</a:t>
                      </a:r>
                      <a:endParaRPr lang="en-US" sz="24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2500 image</a:t>
                      </a: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TraingTime</a:t>
                      </a:r>
                      <a:r>
                        <a:rPr lang="en-US" sz="2800" kern="0" spc="0" dirty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+mn-ea"/>
                        </a:rPr>
                        <a:t> </a:t>
                      </a: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(min)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3124840"/>
                  </a:ext>
                </a:extLst>
              </a:tr>
              <a:tr h="50490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CNN-Adam opt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96%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68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272742"/>
                  </a:ext>
                </a:extLst>
              </a:tr>
              <a:tr h="50490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CNN-</a:t>
                      </a:r>
                      <a:r>
                        <a:rPr lang="en-US" sz="2400" kern="0" spc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Nadam</a:t>
                      </a: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 opt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94%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68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0929501"/>
                  </a:ext>
                </a:extLst>
              </a:tr>
              <a:tr h="50490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Faster-RCNN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98%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360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473359"/>
                  </a:ext>
                </a:extLst>
              </a:tr>
              <a:tr h="50490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SSD-</a:t>
                      </a:r>
                      <a:r>
                        <a:rPr lang="en-US" sz="2400" kern="0" spc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MobileNet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한양신명조"/>
                        </a:rPr>
                        <a:t>89%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0" spc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720</a:t>
                      </a:r>
                      <a:endParaRPr lang="en-US" sz="2800" kern="0" spc="0" dirty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019496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A4FA168-3AB4-4AE2-B079-7A76D69A9B3C}"/>
              </a:ext>
            </a:extLst>
          </p:cNvPr>
          <p:cNvSpPr txBox="1"/>
          <p:nvPr/>
        </p:nvSpPr>
        <p:spPr>
          <a:xfrm>
            <a:off x="10974043" y="28490523"/>
            <a:ext cx="9908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50</a:t>
            </a:r>
            <a:r>
              <a:rPr lang="ko-KR" altLang="en-US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개의 이미지로 정확도를 비교한 표로 보아서 </a:t>
            </a:r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Faster-RCNN </a:t>
            </a:r>
            <a:r>
              <a:rPr lang="ko-KR" altLang="en-US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모델이 </a:t>
            </a:r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98%</a:t>
            </a:r>
            <a:r>
              <a:rPr lang="ko-KR" altLang="en-US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로</a:t>
            </a:r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다른 모델보다 좋은 결과를 </a:t>
            </a:r>
            <a:r>
              <a:rPr lang="ko-KR" altLang="en-US" sz="2400" b="1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나타내었습니다</a:t>
            </a:r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ko-KR" altLang="en-US" b="1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416D5A3-6590-4E18-A96F-69202078AC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32" b="2553"/>
          <a:stretch/>
        </p:blipFill>
        <p:spPr>
          <a:xfrm>
            <a:off x="679309" y="12563046"/>
            <a:ext cx="9709822" cy="5151190"/>
          </a:xfrm>
          <a:prstGeom prst="rect">
            <a:avLst/>
          </a:prstGeom>
        </p:spPr>
      </p:pic>
      <p:pic>
        <p:nvPicPr>
          <p:cNvPr id="35" name="그림 34" descr="텍스트이(가) 표시된 사진&#10;&#10;자동 생성된 설명">
            <a:extLst>
              <a:ext uri="{FF2B5EF4-FFF2-40B4-BE49-F238E27FC236}">
                <a16:creationId xmlns:a16="http://schemas.microsoft.com/office/drawing/2014/main" id="{BA3EAFF6-2796-41B9-9B3C-1AFD456BC7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" t="6157" r="8594"/>
          <a:stretch/>
        </p:blipFill>
        <p:spPr>
          <a:xfrm>
            <a:off x="10839165" y="6465812"/>
            <a:ext cx="5002885" cy="3214781"/>
          </a:xfrm>
          <a:prstGeom prst="rect">
            <a:avLst/>
          </a:prstGeom>
        </p:spPr>
      </p:pic>
      <p:pic>
        <p:nvPicPr>
          <p:cNvPr id="36" name="그림 35" descr="텍스트이(가) 표시된 사진&#10;&#10;자동 생성된 설명">
            <a:extLst>
              <a:ext uri="{FF2B5EF4-FFF2-40B4-BE49-F238E27FC236}">
                <a16:creationId xmlns:a16="http://schemas.microsoft.com/office/drawing/2014/main" id="{BBF16D56-A364-4ADC-8515-B56A1E930F9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t="4876" r="5666"/>
          <a:stretch/>
        </p:blipFill>
        <p:spPr>
          <a:xfrm>
            <a:off x="15879634" y="6465812"/>
            <a:ext cx="5129946" cy="3214781"/>
          </a:xfrm>
          <a:prstGeom prst="rect">
            <a:avLst/>
          </a:prstGeom>
        </p:spPr>
      </p:pic>
      <p:sp>
        <p:nvSpPr>
          <p:cNvPr id="37" name="Text Box 2715">
            <a:extLst>
              <a:ext uri="{FF2B5EF4-FFF2-40B4-BE49-F238E27FC236}">
                <a16:creationId xmlns:a16="http://schemas.microsoft.com/office/drawing/2014/main" id="{2948A195-E4AC-44C6-BECB-5785D731F0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38668" y="9612921"/>
            <a:ext cx="4935544" cy="529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74161" tIns="87081" rIns="174161" bIns="87081">
            <a:spAutoFit/>
          </a:bodyPr>
          <a:lstStyle/>
          <a:p>
            <a:pPr defTabSz="1738313">
              <a:defRPr/>
            </a:pPr>
            <a:r>
              <a:rPr lang="en-US" altLang="ko-KR" dirty="0"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&lt; </a:t>
            </a:r>
            <a:r>
              <a:rPr lang="en-US" altLang="ko-KR" dirty="0"/>
              <a:t>CNN-Adam loss_0.08down</a:t>
            </a:r>
            <a:r>
              <a:rPr lang="en-US" altLang="ko-KR" dirty="0"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&gt;</a:t>
            </a:r>
          </a:p>
        </p:txBody>
      </p:sp>
      <p:sp>
        <p:nvSpPr>
          <p:cNvPr id="38" name="Text Box 2715">
            <a:extLst>
              <a:ext uri="{FF2B5EF4-FFF2-40B4-BE49-F238E27FC236}">
                <a16:creationId xmlns:a16="http://schemas.microsoft.com/office/drawing/2014/main" id="{F6878AAC-33FA-4916-A7EB-E2ED00ED65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57063" y="9612921"/>
            <a:ext cx="4935544" cy="5298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74161" tIns="87081" rIns="174161" bIns="87081">
            <a:spAutoFit/>
          </a:bodyPr>
          <a:lstStyle/>
          <a:p>
            <a:pPr defTabSz="1738313">
              <a:defRPr/>
            </a:pPr>
            <a:r>
              <a:rPr lang="en-US" altLang="ko-KR" dirty="0"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&lt; </a:t>
            </a:r>
            <a:r>
              <a:rPr lang="en-US" altLang="ko-KR" dirty="0"/>
              <a:t>CNN-</a:t>
            </a:r>
            <a:r>
              <a:rPr lang="en-US" altLang="ko-KR" dirty="0" err="1"/>
              <a:t>Nadam</a:t>
            </a:r>
            <a:r>
              <a:rPr lang="en-US" altLang="ko-KR" dirty="0"/>
              <a:t> loss_0.11down</a:t>
            </a:r>
            <a:r>
              <a:rPr lang="en-US" altLang="ko-KR" dirty="0"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&gt;</a:t>
            </a:r>
          </a:p>
        </p:txBody>
      </p:sp>
      <p:pic>
        <p:nvPicPr>
          <p:cNvPr id="39" name="그림 38" descr="덮여있는, 눈, 음식, 건물이(가) 표시된 사진&#10;&#10;자동 생성된 설명">
            <a:extLst>
              <a:ext uri="{FF2B5EF4-FFF2-40B4-BE49-F238E27FC236}">
                <a16:creationId xmlns:a16="http://schemas.microsoft.com/office/drawing/2014/main" id="{9BBBAD69-6ED4-474C-B47D-C6D336E45B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043" y="10265415"/>
            <a:ext cx="2432397" cy="2053727"/>
          </a:xfrm>
          <a:prstGeom prst="rect">
            <a:avLst/>
          </a:prstGeom>
        </p:spPr>
      </p:pic>
      <p:pic>
        <p:nvPicPr>
          <p:cNvPr id="40" name="그림 39" descr="실내, 사람, 캐비닛, 요리이(가) 표시된 사진&#10;&#10;자동 생성된 설명">
            <a:extLst>
              <a:ext uri="{FF2B5EF4-FFF2-40B4-BE49-F238E27FC236}">
                <a16:creationId xmlns:a16="http://schemas.microsoft.com/office/drawing/2014/main" id="{F7116533-7920-4529-AB56-87C544128F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6439" y="10265416"/>
            <a:ext cx="2432397" cy="2053726"/>
          </a:xfrm>
          <a:prstGeom prst="rect">
            <a:avLst/>
          </a:prstGeom>
        </p:spPr>
      </p:pic>
      <p:pic>
        <p:nvPicPr>
          <p:cNvPr id="41" name="그림 40" descr="자연, 불, 캐비닛, 요리이(가) 표시된 사진&#10;&#10;자동 생성된 설명">
            <a:extLst>
              <a:ext uri="{FF2B5EF4-FFF2-40B4-BE49-F238E27FC236}">
                <a16:creationId xmlns:a16="http://schemas.microsoft.com/office/drawing/2014/main" id="{72DE1C4E-A2FB-46DD-AC67-3ED4A13F5F9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2986" y="10259413"/>
            <a:ext cx="2588878" cy="2053726"/>
          </a:xfrm>
          <a:prstGeom prst="rect">
            <a:avLst/>
          </a:prstGeom>
        </p:spPr>
      </p:pic>
      <p:pic>
        <p:nvPicPr>
          <p:cNvPr id="42" name="그림 41" descr="실내, 창문, 생활, 방이(가) 표시된 사진&#10;&#10;자동 생성된 설명">
            <a:extLst>
              <a:ext uri="{FF2B5EF4-FFF2-40B4-BE49-F238E27FC236}">
                <a16:creationId xmlns:a16="http://schemas.microsoft.com/office/drawing/2014/main" id="{95851CE6-4E69-447A-8409-34987184F92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6600" y="10259412"/>
            <a:ext cx="2366150" cy="2053725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2E8DE1FC-C6F3-44E7-BC68-4B64DE70A79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974042" y="13967357"/>
            <a:ext cx="4948944" cy="1417526"/>
          </a:xfrm>
          <a:prstGeom prst="rect">
            <a:avLst/>
          </a:prstGeom>
        </p:spPr>
      </p:pic>
      <p:sp>
        <p:nvSpPr>
          <p:cNvPr id="44" name="Text Box 2715">
            <a:extLst>
              <a:ext uri="{FF2B5EF4-FFF2-40B4-BE49-F238E27FC236}">
                <a16:creationId xmlns:a16="http://schemas.microsoft.com/office/drawing/2014/main" id="{E81A2515-F220-43E0-899B-8C1B99232C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97552" y="14513250"/>
            <a:ext cx="4935544" cy="60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74161" tIns="87081" rIns="174161" bIns="87081">
            <a:spAutoFit/>
          </a:bodyPr>
          <a:lstStyle/>
          <a:p>
            <a:pPr defTabSz="1738313">
              <a:defRPr/>
            </a:pPr>
            <a:r>
              <a:rPr lang="en-US" altLang="ko-KR" sz="2800" dirty="0"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&lt; </a:t>
            </a:r>
            <a:r>
              <a:rPr lang="en-US" altLang="ko-KR" sz="2800" dirty="0"/>
              <a:t>Faster-RCNN=0.08down</a:t>
            </a:r>
            <a:r>
              <a:rPr lang="en-US" altLang="ko-KR" sz="2800" dirty="0"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&gt;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9506536B-BEC2-4FF3-8A47-E55E2A961F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622914" y="15580134"/>
            <a:ext cx="3980719" cy="1990762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D083BFE4-B01F-4970-9952-B5DE9782746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6523870" y="15582134"/>
            <a:ext cx="3980720" cy="1990762"/>
          </a:xfrm>
          <a:prstGeom prst="rect">
            <a:avLst/>
          </a:prstGeom>
        </p:spPr>
      </p:pic>
      <p:pic>
        <p:nvPicPr>
          <p:cNvPr id="47" name="그림 46" descr="컴퓨터이(가) 표시된 사진&#10;&#10;자동 생성된 설명">
            <a:extLst>
              <a:ext uri="{FF2B5EF4-FFF2-40B4-BE49-F238E27FC236}">
                <a16:creationId xmlns:a16="http://schemas.microsoft.com/office/drawing/2014/main" id="{C69120BF-85F4-4937-81A0-494C61FEE5C5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00" r="46451" b="35110"/>
          <a:stretch/>
        </p:blipFill>
        <p:spPr>
          <a:xfrm>
            <a:off x="10945179" y="19102787"/>
            <a:ext cx="4948945" cy="1802791"/>
          </a:xfrm>
          <a:prstGeom prst="rect">
            <a:avLst/>
          </a:prstGeom>
        </p:spPr>
      </p:pic>
      <p:pic>
        <p:nvPicPr>
          <p:cNvPr id="48" name="그림 47" descr="사진, 남자, 작은, 걷기이(가) 표시된 사진&#10;&#10;자동 생성된 설명">
            <a:extLst>
              <a:ext uri="{FF2B5EF4-FFF2-40B4-BE49-F238E27FC236}">
                <a16:creationId xmlns:a16="http://schemas.microsoft.com/office/drawing/2014/main" id="{97C5B4BA-A0FB-486E-8731-482721FCCBBA}"/>
              </a:ext>
            </a:extLst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5" b="9319"/>
          <a:stretch/>
        </p:blipFill>
        <p:spPr>
          <a:xfrm>
            <a:off x="11622915" y="21086261"/>
            <a:ext cx="3980720" cy="1944826"/>
          </a:xfrm>
          <a:prstGeom prst="rect">
            <a:avLst/>
          </a:prstGeom>
        </p:spPr>
      </p:pic>
      <p:pic>
        <p:nvPicPr>
          <p:cNvPr id="49" name="그림 48" descr="천장, 앉아있는, 건물, 테이블이(가) 표시된 사진&#10;&#10;자동 생성된 설명">
            <a:extLst>
              <a:ext uri="{FF2B5EF4-FFF2-40B4-BE49-F238E27FC236}">
                <a16:creationId xmlns:a16="http://schemas.microsoft.com/office/drawing/2014/main" id="{58D0B3A8-C04D-4011-A7F3-72A492D747DC}"/>
              </a:ext>
            </a:extLst>
          </p:cNvPr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49" t="28108" r="22033" b="22986"/>
          <a:stretch/>
        </p:blipFill>
        <p:spPr>
          <a:xfrm>
            <a:off x="16523870" y="21087728"/>
            <a:ext cx="3980720" cy="1944825"/>
          </a:xfrm>
          <a:prstGeom prst="rect">
            <a:avLst/>
          </a:prstGeom>
        </p:spPr>
      </p:pic>
      <p:sp>
        <p:nvSpPr>
          <p:cNvPr id="50" name="Text Box 2715">
            <a:extLst>
              <a:ext uri="{FF2B5EF4-FFF2-40B4-BE49-F238E27FC236}">
                <a16:creationId xmlns:a16="http://schemas.microsoft.com/office/drawing/2014/main" id="{7CDBFE89-C96E-480B-90F3-44FF371C63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47206" y="19924372"/>
            <a:ext cx="4935544" cy="60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74161" tIns="87081" rIns="174161" bIns="87081">
            <a:spAutoFit/>
          </a:bodyPr>
          <a:lstStyle/>
          <a:p>
            <a:pPr defTabSz="1738313">
              <a:defRPr/>
            </a:pPr>
            <a:r>
              <a:rPr lang="en-US" altLang="ko-KR" sz="2800" dirty="0"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&lt; SSD-</a:t>
            </a:r>
            <a:r>
              <a:rPr lang="en-US" altLang="ko-KR" sz="2800" dirty="0" err="1"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Mobilenet</a:t>
            </a:r>
            <a:r>
              <a:rPr lang="en-US" altLang="ko-KR" sz="2800" dirty="0"/>
              <a:t>=3down</a:t>
            </a:r>
            <a:r>
              <a:rPr lang="en-US" altLang="ko-KR" sz="2800" dirty="0">
                <a:effectLst>
                  <a:outerShdw blurRad="38100" dist="38100" dir="2700000" algn="tl">
                    <a:srgbClr val="C0C0C0"/>
                  </a:outerShdw>
                </a:effectLst>
                <a:ea typeface="굴림" pitchFamily="50" charset="-127"/>
              </a:rPr>
              <a:t>&gt;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2065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3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2065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3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굴림" pitchFamily="50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14345</TotalTime>
  <Words>583</Words>
  <Application>Microsoft Office PowerPoint</Application>
  <PresentationFormat>사용자 지정</PresentationFormat>
  <Paragraphs>112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굴림</vt:lpstr>
      <vt:lpstr>한양신명조</vt:lpstr>
      <vt:lpstr>함초롬바탕</vt:lpstr>
      <vt:lpstr>Times New Roman</vt:lpstr>
      <vt:lpstr>기본 디자인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ysyu</dc:creator>
  <cp:lastModifiedBy>강한나라</cp:lastModifiedBy>
  <cp:revision>510</cp:revision>
  <dcterms:created xsi:type="dcterms:W3CDTF">1601-01-01T00:00:00Z</dcterms:created>
  <dcterms:modified xsi:type="dcterms:W3CDTF">2020-07-07T06:40:35Z</dcterms:modified>
</cp:coreProperties>
</file>

<file path=docProps/thumbnail.jpeg>
</file>